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7" autoAdjust="0"/>
    <p:restoredTop sz="94660"/>
  </p:normalViewPr>
  <p:slideViewPr>
    <p:cSldViewPr snapToGrid="0">
      <p:cViewPr varScale="1">
        <p:scale>
          <a:sx n="103" d="100"/>
          <a:sy n="103" d="100"/>
        </p:scale>
        <p:origin x="907"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99222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86627" y="2621700"/>
            <a:ext cx="4009531"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-4</a:t>
            </a:r>
            <a:endParaRPr dirty="0"/>
          </a:p>
        </p:txBody>
      </p:sp>
      <p:pic>
        <p:nvPicPr>
          <p:cNvPr id="1834" name="Google Shape;1834;p209"/>
          <p:cNvPicPr preferRelativeResize="0"/>
          <p:nvPr/>
        </p:nvPicPr>
        <p:blipFill rotWithShape="1">
          <a:blip r:embed="rId3">
            <a:alphaModFix/>
          </a:blip>
          <a:srcRect l="-43430" t="2430" r="43429" b="-2428"/>
          <a:stretch/>
        </p:blipFill>
        <p:spPr>
          <a:xfrm>
            <a:off x="2638425" y="36195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25460" y="68568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itchFamily="18" charset="0"/>
                <a:ea typeface="EB Garamond"/>
                <a:cs typeface="Times New Roman" pitchFamily="18" charset="0"/>
                <a:sym typeface="EB Garamond"/>
              </a:rPr>
              <a:t>Blog Website	</a:t>
            </a:r>
            <a:endParaRPr sz="1829" dirty="0">
              <a:solidFill>
                <a:schemeClr val="lt2"/>
              </a:solidFill>
              <a:latin typeface="Times New Roman" pitchFamily="18" charset="0"/>
              <a:ea typeface="EB Garamond"/>
              <a:cs typeface="Times New Roman" pitchFamily="18" charset="0"/>
              <a:sym typeface="EB Garamond"/>
            </a:endParaRPr>
          </a:p>
        </p:txBody>
      </p:sp>
      <p:sp>
        <p:nvSpPr>
          <p:cNvPr id="1840" name="Google Shape;1840;p210"/>
          <p:cNvSpPr txBox="1">
            <a:spLocks noGrp="1"/>
          </p:cNvSpPr>
          <p:nvPr>
            <p:ph type="body" idx="1"/>
          </p:nvPr>
        </p:nvSpPr>
        <p:spPr>
          <a:xfrm>
            <a:off x="259883" y="664144"/>
            <a:ext cx="4273616" cy="1617043"/>
          </a:xfrm>
          <a:prstGeom prst="rect">
            <a:avLst/>
          </a:prstGeom>
          <a:noFill/>
          <a:ln>
            <a:noFill/>
          </a:ln>
        </p:spPr>
        <p:txBody>
          <a:bodyPr spcFirstLastPara="1" wrap="square" lIns="91425" tIns="45700" rIns="91425" bIns="45700" anchor="t" anchorCtr="0">
            <a:noAutofit/>
          </a:bodyPr>
          <a:lstStyle/>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r>
              <a:rPr lang="en-US" sz="1200" dirty="0">
                <a:latin typeface="Times New Roman" panose="02020603050405020304" pitchFamily="18" charset="0"/>
                <a:ea typeface="EB Garamond Medium"/>
                <a:cs typeface="Times New Roman" panose="02020603050405020304" pitchFamily="18" charset="0"/>
                <a:sym typeface="EB Garamond Medium"/>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sz="1200"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9976825"/>
              </p:ext>
            </p:extLst>
          </p:nvPr>
        </p:nvGraphicFramePr>
        <p:xfrm>
          <a:off x="502256" y="2438818"/>
          <a:ext cx="4069743" cy="2407770"/>
        </p:xfrm>
        <a:graphic>
          <a:graphicData uri="http://schemas.openxmlformats.org/drawingml/2006/table">
            <a:tbl>
              <a:tblPr>
                <a:noFill/>
                <a:tableStyleId>{5A4BF2BA-0B32-4039-8D23-6E65AF0657F0}</a:tableStyleId>
              </a:tblPr>
              <a:tblGrid>
                <a:gridCol w="1616006">
                  <a:extLst>
                    <a:ext uri="{9D8B030D-6E8A-4147-A177-3AD203B41FA5}">
                      <a16:colId xmlns:a16="http://schemas.microsoft.com/office/drawing/2014/main" val="20000"/>
                    </a:ext>
                  </a:extLst>
                </a:gridCol>
                <a:gridCol w="1603370">
                  <a:extLst>
                    <a:ext uri="{9D8B030D-6E8A-4147-A177-3AD203B41FA5}">
                      <a16:colId xmlns:a16="http://schemas.microsoft.com/office/drawing/2014/main" val="20001"/>
                    </a:ext>
                  </a:extLst>
                </a:gridCol>
                <a:gridCol w="850367">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238312">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au721220104033</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Preethi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Thrishan A</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Thulasimani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S</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25839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au721220104062</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Vyshnavi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4" y="590133"/>
            <a:ext cx="8268115"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a:t>
            </a:r>
            <a:r>
              <a:rPr lang="en-US" sz="1600" b="1" dirty="0">
                <a:solidFill>
                  <a:srgbClr val="0B5394"/>
                </a:solidFill>
                <a:latin typeface="EB Garamond Medium"/>
                <a:ea typeface="EB Garamond Medium"/>
                <a:cs typeface="EB Garamond Medium"/>
                <a:sym typeface="EB Garamond Medium"/>
              </a:rPr>
              <a:t>Back</a:t>
            </a:r>
            <a:r>
              <a:rPr lang="en-US" sz="1600" b="1" i="0" u="none" strike="noStrike" cap="none" dirty="0">
                <a:solidFill>
                  <a:srgbClr val="0B5394"/>
                </a:solidFill>
                <a:latin typeface="EB Garamond Medium"/>
                <a:ea typeface="EB Garamond Medium"/>
                <a:cs typeface="EB Garamond Medium"/>
                <a:sym typeface="EB Garamond Medium"/>
              </a:rPr>
              <a:t> </a:t>
            </a:r>
            <a:r>
              <a:rPr lang="en-US" sz="1600" b="1" dirty="0">
                <a:solidFill>
                  <a:srgbClr val="0B5394"/>
                </a:solidFill>
                <a:latin typeface="EB Garamond Medium"/>
                <a:ea typeface="EB Garamond Medium"/>
                <a:cs typeface="EB Garamond Medium"/>
                <a:sym typeface="EB Garamond Medium"/>
              </a:rPr>
              <a:t>E</a:t>
            </a:r>
            <a:r>
              <a:rPr lang="en-US" sz="1600" b="1" i="0" u="none" strike="noStrike" cap="none" dirty="0">
                <a:solidFill>
                  <a:srgbClr val="0B5394"/>
                </a:solidFill>
                <a:latin typeface="EB Garamond Medium"/>
                <a:ea typeface="EB Garamond Medium"/>
                <a:cs typeface="EB Garamond Medium"/>
                <a:sym typeface="EB Garamond Medium"/>
              </a:rPr>
              <a:t>nd</a:t>
            </a:r>
          </a:p>
          <a:p>
            <a:pPr marL="285750" indent="-285750">
              <a:buSzPts val="1600"/>
              <a:buFont typeface="Wingdings" panose="05000000000000000000" pitchFamily="2" charset="2"/>
              <a:buChar char="Ø"/>
            </a:pPr>
            <a:r>
              <a:rPr lang="en-US" dirty="0">
                <a:solidFill>
                  <a:schemeClr val="dk1"/>
                </a:solidFill>
                <a:latin typeface="Times New Roman" panose="02020603050405020304" pitchFamily="18" charset="0"/>
                <a:ea typeface="EB Garamond Medium"/>
                <a:cs typeface="Times New Roman" panose="02020603050405020304" pitchFamily="18" charset="0"/>
                <a:sym typeface="EB Garamond Medium"/>
              </a:rPr>
              <a:t>Creation of a BackEnd using JAVA</a:t>
            </a:r>
          </a:p>
          <a:p>
            <a:pPr marL="285750" indent="-285750">
              <a:buSzPts val="1600"/>
              <a:buFont typeface="Wingdings" panose="05000000000000000000" pitchFamily="2" charset="2"/>
              <a:buChar char="Ø"/>
            </a:pPr>
            <a:r>
              <a:rPr lang="en-US" dirty="0">
                <a:solidFill>
                  <a:schemeClr val="dk1"/>
                </a:solidFill>
                <a:latin typeface="Times New Roman" panose="02020603050405020304" pitchFamily="18" charset="0"/>
                <a:ea typeface="EB Garamond Medium"/>
                <a:cs typeface="Times New Roman" panose="02020603050405020304" pitchFamily="18" charset="0"/>
                <a:sym typeface="EB Garamond Medium"/>
              </a:rPr>
              <a:t>Backend development means working on server-side software,which focuses on everything you can’t see on a website, performs correctly,focusing on databases,back-end logic.</a:t>
            </a:r>
          </a:p>
          <a:p>
            <a:pPr>
              <a:buSzPts val="1600"/>
            </a:pPr>
            <a:endParaRPr lang="en-US" sz="1600" dirty="0">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dirty="0">
              <a:solidFill>
                <a:srgbClr val="0B5394"/>
              </a:solidFill>
              <a:latin typeface="EB Garamond Medium"/>
              <a:ea typeface="EB Garamond Medium"/>
              <a:cs typeface="EB Garamond Medium"/>
              <a:sym typeface="EB Garamond Medium"/>
            </a:endParaRPr>
          </a:p>
        </p:txBody>
      </p:sp>
      <p:sp>
        <p:nvSpPr>
          <p:cNvPr id="1848" name="Google Shape;1848;p211"/>
          <p:cNvSpPr txBox="1">
            <a:spLocks noGrp="1"/>
          </p:cNvSpPr>
          <p:nvPr>
            <p:ph type="body" idx="2"/>
          </p:nvPr>
        </p:nvSpPr>
        <p:spPr>
          <a:xfrm>
            <a:off x="489463" y="3342681"/>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b="0" i="0" u="none" strike="noStrike" cap="none" dirty="0">
                <a:solidFill>
                  <a:schemeClr val="dk1"/>
                </a:solidFill>
                <a:latin typeface="EB Garamond Medium"/>
                <a:ea typeface="EB Garamond Medium"/>
                <a:cs typeface="EB Garamond Medium"/>
                <a:sym typeface="EB Garamond Medium"/>
              </a:rPr>
              <a:t>Creating </a:t>
            </a:r>
            <a:r>
              <a:rPr lang="en-US" dirty="0">
                <a:solidFill>
                  <a:schemeClr val="dk1"/>
                </a:solidFill>
                <a:latin typeface="EB Garamond Medium"/>
                <a:ea typeface="EB Garamond Medium"/>
                <a:cs typeface="EB Garamond Medium"/>
                <a:sym typeface="EB Garamond Medium"/>
              </a:rPr>
              <a:t>BackEnd</a:t>
            </a:r>
            <a:r>
              <a:rPr lang="en-US" b="0" i="0" u="none" strike="noStrike" cap="none" dirty="0">
                <a:solidFill>
                  <a:schemeClr val="dk1"/>
                </a:solidFill>
                <a:latin typeface="EB Garamond Medium"/>
                <a:ea typeface="EB Garamond Medium"/>
                <a:cs typeface="EB Garamond Medium"/>
                <a:sym typeface="EB Garamond Medium"/>
              </a:rPr>
              <a:t> end</a:t>
            </a:r>
          </a:p>
          <a:p>
            <a:pPr marL="457200" marR="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To identified Java language components and how they work together in applications </a:t>
            </a:r>
          </a:p>
          <a:p>
            <a:pPr marL="457200" marR="0" lvl="0" indent="-317500" algn="l" rtl="0">
              <a:lnSpc>
                <a:spcPct val="107916"/>
              </a:lnSpc>
              <a:spcBef>
                <a:spcPts val="0"/>
              </a:spcBef>
              <a:spcAft>
                <a:spcPts val="0"/>
              </a:spcAft>
              <a:buClr>
                <a:schemeClr val="dk1"/>
              </a:buClr>
              <a:buSzPts val="1400"/>
              <a:buFont typeface="EB Garamond Medium"/>
              <a:buChar char="▪"/>
            </a:pPr>
            <a:r>
              <a:rPr lang="en-US" b="0" i="0" u="none" strike="noStrike" cap="none" dirty="0">
                <a:solidFill>
                  <a:schemeClr val="dk1"/>
                </a:solidFill>
                <a:latin typeface="EB Garamond Medium"/>
                <a:ea typeface="EB Garamond Medium"/>
                <a:cs typeface="EB Garamond Medium"/>
                <a:sym typeface="EB Garamond Medium"/>
              </a:rPr>
              <a:t>Scalability and Robustness</a:t>
            </a:r>
            <a:r>
              <a:rPr lang="en-US" dirty="0">
                <a:solidFill>
                  <a:schemeClr val="dk1"/>
                </a:solidFill>
                <a:latin typeface="EB Garamond Medium"/>
                <a:ea typeface="EB Garamond Medium"/>
                <a:cs typeface="EB Garamond Medium"/>
                <a:sym typeface="EB Garamond Medium"/>
              </a:rPr>
              <a:t>.Java has a robust type-checking mechanism that makes it durable</a:t>
            </a:r>
            <a:r>
              <a:rPr lang="en-US" sz="1600" dirty="0">
                <a:solidFill>
                  <a:schemeClr val="dk1"/>
                </a:solidFill>
                <a:latin typeface="EB Garamond Medium"/>
                <a:ea typeface="EB Garamond Medium"/>
                <a:cs typeface="EB Garamond Medium"/>
                <a:sym typeface="EB Garamond Medium"/>
              </a:rPr>
              <a:t>.</a:t>
            </a:r>
            <a:endParaRPr sz="1600" b="0" i="0" u="none" strike="noStrike" cap="none" dirty="0">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61" y="2181127"/>
            <a:ext cx="8172663" cy="897168"/>
          </a:xfrm>
          <a:prstGeom prst="rect">
            <a:avLst/>
          </a:prstGeom>
          <a:noFill/>
          <a:ln>
            <a:noFill/>
          </a:ln>
        </p:spPr>
        <p:txBody>
          <a:bodyPr spcFirstLastPara="1" wrap="square" lIns="91425" tIns="45700" rIns="91425" bIns="45700" anchor="t" anchorCtr="0">
            <a:noAutofit/>
          </a:bodyPr>
          <a:lstStyle/>
          <a:p>
            <a:pPr marL="457200" marR="0" lvl="0" indent="-317500" algn="just" rtl="0">
              <a:lnSpc>
                <a:spcPct val="100000"/>
              </a:lnSpc>
              <a:spcBef>
                <a:spcPts val="0"/>
              </a:spcBef>
              <a:spcAft>
                <a:spcPts val="0"/>
              </a:spcAft>
              <a:buClr>
                <a:schemeClr val="dk1"/>
              </a:buClr>
              <a:buSzPts val="1400"/>
              <a:buFont typeface="EB Garamond Medium"/>
              <a:buChar char="●"/>
            </a:pPr>
            <a:r>
              <a:rPr lang="en-US" b="0" i="0" u="none" strike="noStrike" cap="none" dirty="0">
                <a:solidFill>
                  <a:schemeClr val="dk1"/>
                </a:solidFill>
                <a:latin typeface="Times New Roman" panose="02020603050405020304" pitchFamily="18" charset="0"/>
                <a:ea typeface="EB Garamond Medium"/>
                <a:cs typeface="Times New Roman" panose="02020603050405020304" pitchFamily="18" charset="0"/>
                <a:sym typeface="EB Garamond Medium"/>
              </a:rPr>
              <a:t>100% Completion of the above tasks</a:t>
            </a:r>
          </a:p>
          <a:p>
            <a:pPr marL="457200" marR="0" lvl="0" indent="-317500" algn="just" rtl="0">
              <a:lnSpc>
                <a:spcPct val="100000"/>
              </a:lnSpc>
              <a:spcBef>
                <a:spcPts val="0"/>
              </a:spcBef>
              <a:spcAft>
                <a:spcPts val="0"/>
              </a:spcAft>
              <a:buClr>
                <a:schemeClr val="dk1"/>
              </a:buClr>
              <a:buSzPts val="1400"/>
              <a:buFont typeface="EB Garamond Medium"/>
              <a:buChar char="●"/>
            </a:pPr>
            <a:r>
              <a:rPr lang="en-US" dirty="0">
                <a:solidFill>
                  <a:schemeClr val="dk1"/>
                </a:solidFill>
                <a:latin typeface="Times New Roman" panose="02020603050405020304" pitchFamily="18" charset="0"/>
                <a:ea typeface="EB Garamond Medium"/>
                <a:cs typeface="Times New Roman" panose="02020603050405020304" pitchFamily="18" charset="0"/>
                <a:sym typeface="EB Garamond Medium"/>
              </a:rPr>
              <a:t>Some essential metrices for backend performance like,Latency,Throughput,Cpu usage,Server uptime ,Memory and conclusion  all are satisfied</a:t>
            </a:r>
            <a:r>
              <a:rPr lang="en-US" dirty="0">
                <a:solidFill>
                  <a:schemeClr val="dk1"/>
                </a:solidFill>
                <a:latin typeface="EB Garamond Medium"/>
                <a:ea typeface="EB Garamond Medium"/>
                <a:cs typeface="EB Garamond Medium"/>
                <a:sym typeface="EB Garamond Medium"/>
              </a:rPr>
              <a:t>.</a:t>
            </a:r>
            <a:endParaRPr lang="en-US"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0000"/>
              </a:lnSpc>
              <a:spcBef>
                <a:spcPts val="0"/>
              </a:spcBef>
              <a:spcAft>
                <a:spcPts val="0"/>
              </a:spcAft>
              <a:buClr>
                <a:schemeClr val="dk1"/>
              </a:buClr>
              <a:buSzPts val="1400"/>
              <a:buFont typeface="EB Garamond Medium"/>
              <a:buChar char="●"/>
            </a:pPr>
            <a:endParaRPr lang="en-US"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79" y="3063912"/>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chemeClr val="lt2"/>
                </a:solidFill>
                <a:latin typeface="Public Sans"/>
                <a:ea typeface="Public Sans"/>
                <a:cs typeface="Public Sans"/>
                <a:sym typeface="Public Sans"/>
              </a:rPr>
              <a:t>Learning Outcome</a:t>
            </a:r>
            <a:endParaRPr sz="1400" b="0" i="0" u="none" strike="noStrike" cap="none" dirty="0">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Task – 4</a:t>
            </a:r>
            <a:endParaRPr sz="1800" b="1" i="0" u="none" strike="noStrike" cap="none" dirty="0">
              <a:solidFill>
                <a:srgbClr val="000000"/>
              </a:solidFill>
              <a:latin typeface="EB Garamond"/>
              <a:ea typeface="EB Garamond"/>
              <a:cs typeface="EB Garamond"/>
              <a:sym typeface="EB Garamond"/>
            </a:endParaRPr>
          </a:p>
        </p:txBody>
      </p:sp>
      <p:sp>
        <p:nvSpPr>
          <p:cNvPr id="1852" name="Google Shape;1852;p211"/>
          <p:cNvSpPr txBox="1"/>
          <p:nvPr/>
        </p:nvSpPr>
        <p:spPr>
          <a:xfrm>
            <a:off x="481875" y="190301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9612C965-1C2D-288E-7131-CC79A762B97F}"/>
              </a:ext>
            </a:extLst>
          </p:cNvPr>
          <p:cNvSpPr txBox="1"/>
          <p:nvPr/>
        </p:nvSpPr>
        <p:spPr>
          <a:xfrm>
            <a:off x="802526" y="739629"/>
            <a:ext cx="7620803" cy="1600438"/>
          </a:xfrm>
          <a:prstGeom prst="rect">
            <a:avLst/>
          </a:prstGeom>
          <a:noFill/>
        </p:spPr>
        <p:txBody>
          <a:bodyPr wrap="square" rtlCol="0">
            <a:spAutoFit/>
          </a:bodyPr>
          <a:lstStyle/>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Register the driver </a:t>
            </a:r>
            <a:r>
              <a:rPr lang="en-IN" dirty="0" err="1">
                <a:solidFill>
                  <a:schemeClr val="tx1"/>
                </a:solidFill>
                <a:latin typeface="Times New Roman" panose="02020603050405020304" pitchFamily="18" charset="0"/>
                <a:cs typeface="Times New Roman" panose="02020603050405020304" pitchFamily="18" charset="0"/>
              </a:rPr>
              <a:t>class;Registering</a:t>
            </a:r>
            <a:r>
              <a:rPr lang="en-IN" dirty="0">
                <a:solidFill>
                  <a:schemeClr val="tx1"/>
                </a:solidFill>
                <a:latin typeface="Times New Roman" panose="02020603050405020304" pitchFamily="18" charset="0"/>
                <a:cs typeface="Times New Roman" panose="02020603050405020304" pitchFamily="18" charset="0"/>
              </a:rPr>
              <a:t> the driver class is first an essential part to create JDBC Connection.</a:t>
            </a:r>
          </a:p>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Create Connection.</a:t>
            </a:r>
          </a:p>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Create Statement </a:t>
            </a:r>
          </a:p>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Execute Query</a:t>
            </a:r>
          </a:p>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Close Connection.</a:t>
            </a:r>
          </a:p>
          <a:p>
            <a:pPr marL="228600" indent="-228600" algn="l">
              <a:buAutoNum type="arabicPeriod"/>
            </a:pPr>
            <a:r>
              <a:rPr lang="en-IN" dirty="0">
                <a:solidFill>
                  <a:schemeClr val="tx1"/>
                </a:solidFill>
                <a:latin typeface="Times New Roman" panose="02020603050405020304" pitchFamily="18" charset="0"/>
                <a:cs typeface="Times New Roman" panose="02020603050405020304" pitchFamily="18" charset="0"/>
              </a:rPr>
              <a:t>Finally , successfully connected with BackEnd using Java.</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63CB847-C56E-88EA-51E7-F21C5956B614}"/>
              </a:ext>
            </a:extLst>
          </p:cNvPr>
          <p:cNvSpPr txBox="1"/>
          <p:nvPr/>
        </p:nvSpPr>
        <p:spPr>
          <a:xfrm>
            <a:off x="720671" y="3587858"/>
            <a:ext cx="7702658"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BackEnd was  connected , Back end file is written in Java Programming , finally Backend is connected.</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589020" y="1866199"/>
            <a:ext cx="3482340" cy="1015622"/>
          </a:xfrm>
          <a:prstGeom prst="rect">
            <a:avLst/>
          </a:prstGeom>
          <a:noFill/>
          <a:ln>
            <a:noFill/>
          </a:ln>
        </p:spPr>
        <p:txBody>
          <a:bodyPr spcFirstLastPara="1" wrap="square" lIns="91425" tIns="45700" rIns="91425" bIns="45700" anchor="ctr" anchorCtr="0">
            <a:spAutoFit/>
          </a:bodyPr>
          <a:lstStyle/>
          <a:p>
            <a:pPr marL="0" lvl="0" indent="0">
              <a:lnSpc>
                <a:spcPct val="150000"/>
              </a:lnSpc>
            </a:pPr>
            <a:r>
              <a:rPr lang="en-IN" sz="10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https://github.com/Premadhu/Task4_BackEnd</a:t>
            </a:r>
          </a:p>
          <a:p>
            <a:pPr marL="0" lvl="0" indent="0">
              <a:lnSpc>
                <a:spcPct val="150000"/>
              </a:lnSpc>
            </a:pPr>
            <a:r>
              <a:rPr lang="en-IN" sz="10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https://github.com/im3shn/Task4_BackEnd</a:t>
            </a:r>
          </a:p>
          <a:p>
            <a:pPr marL="0" lvl="0" indent="0">
              <a:lnSpc>
                <a:spcPct val="150000"/>
              </a:lnSpc>
            </a:pPr>
            <a:r>
              <a:rPr lang="en-IN" sz="10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https://github.com/thulasiman/Task4_BackEnd</a:t>
            </a:r>
          </a:p>
          <a:p>
            <a:pPr marL="0" lvl="0" indent="0">
              <a:lnSpc>
                <a:spcPct val="150000"/>
              </a:lnSpc>
            </a:pPr>
            <a:r>
              <a:rPr lang="en-IN" sz="10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https://github.com/VyshnaviB14/Task4_BackEnd</a:t>
            </a:r>
            <a:endParaRPr sz="10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TotalTime>
  <Words>370</Words>
  <Application>Microsoft Office PowerPoint</Application>
  <PresentationFormat>On-screen Show (16:9)</PresentationFormat>
  <Paragraphs>56</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Public Sans</vt:lpstr>
      <vt:lpstr>Noto Sans Symbols</vt:lpstr>
      <vt:lpstr>Arial</vt:lpstr>
      <vt:lpstr>Calibri</vt:lpstr>
      <vt:lpstr>EB Garamond</vt:lpstr>
      <vt:lpstr>EB Garamond Medium</vt:lpstr>
      <vt:lpstr>Arial</vt:lpstr>
      <vt:lpstr>Wingdings</vt:lpstr>
      <vt:lpstr>Times New Roman</vt:lpstr>
      <vt:lpstr>Simple Light</vt:lpstr>
      <vt:lpstr>PowerPoint Presentation</vt:lpstr>
      <vt:lpstr>Blog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Preethi B</cp:lastModifiedBy>
  <cp:revision>21</cp:revision>
  <dcterms:created xsi:type="dcterms:W3CDTF">2020-08-13T11:21:46Z</dcterms:created>
  <dcterms:modified xsi:type="dcterms:W3CDTF">2023-11-08T15:21:51Z</dcterms:modified>
</cp:coreProperties>
</file>